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61" r:id="rId6"/>
    <p:sldId id="259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>
        <p:scale>
          <a:sx n="80" d="100"/>
          <a:sy n="80" d="100"/>
        </p:scale>
        <p:origin x="600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552D1-B031-A940-B846-CF35E341C547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C439A-E86C-B948-8C3C-13EA444E0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90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C439A-E86C-B948-8C3C-13EA444E0E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76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40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532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505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194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91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687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681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117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6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374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647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5D129-2BFC-A043-8907-5DF3B5C69394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DD82657-B003-7E42-B258-937ABE4FC2A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061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3C009A-92B8-B943-990B-293484095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070" y="1539916"/>
            <a:ext cx="8725860" cy="45685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D17908F-F709-C84A-B86F-F8AF9C991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549" y="84209"/>
            <a:ext cx="12078586" cy="1655762"/>
          </a:xfrm>
          <a:solidFill>
            <a:schemeClr val="bg1">
              <a:lumMod val="95000"/>
              <a:alpha val="85000"/>
            </a:schemeClr>
          </a:solidFill>
        </p:spPr>
        <p:txBody>
          <a:bodyPr/>
          <a:lstStyle/>
          <a:p>
            <a:pPr algn="ctr"/>
            <a:r>
              <a:rPr lang="en-US" sz="3600" b="1" dirty="0"/>
              <a:t>Kings County Housing Data Analysis:</a:t>
            </a:r>
          </a:p>
          <a:p>
            <a:r>
              <a:rPr lang="en-US" b="1" dirty="0"/>
              <a:t>Linear regression Analysis of housing prices secondary to housing characteristics 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E09B2-BB99-114C-9CE6-14F2055B9F93}"/>
              </a:ext>
            </a:extLst>
          </p:cNvPr>
          <p:cNvSpPr txBox="1"/>
          <p:nvPr/>
        </p:nvSpPr>
        <p:spPr>
          <a:xfrm>
            <a:off x="2714626" y="1316791"/>
            <a:ext cx="1386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Tim Mango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E1D07C-E09E-074E-8A3E-001EAEF10F89}"/>
              </a:ext>
            </a:extLst>
          </p:cNvPr>
          <p:cNvSpPr txBox="1"/>
          <p:nvPr/>
        </p:nvSpPr>
        <p:spPr>
          <a:xfrm>
            <a:off x="6961483" y="1339861"/>
            <a:ext cx="166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Pablo Salcedo</a:t>
            </a:r>
          </a:p>
        </p:txBody>
      </p:sp>
    </p:spTree>
    <p:extLst>
      <p:ext uri="{BB962C8B-B14F-4D97-AF65-F5344CB8AC3E}">
        <p14:creationId xmlns:p14="http://schemas.microsoft.com/office/powerpoint/2010/main" val="275343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4000">
              <a:schemeClr val="bg2">
                <a:lumMod val="90000"/>
              </a:schemeClr>
            </a:gs>
            <a:gs pos="93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93DE6-446D-6E47-9C1D-AE0DF24FB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99" y="142029"/>
            <a:ext cx="5125001" cy="615209"/>
          </a:xfrm>
          <a:solidFill>
            <a:schemeClr val="bg2">
              <a:lumMod val="75000"/>
            </a:schemeClr>
          </a:solidFill>
        </p:spPr>
        <p:txBody>
          <a:bodyPr>
            <a:normAutofit/>
          </a:bodyPr>
          <a:lstStyle/>
          <a:p>
            <a:r>
              <a:rPr lang="en-US" dirty="0"/>
              <a:t>    Model Variables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5B1854A-B5B0-EE4C-AFD4-0C90776FC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9088832"/>
              </p:ext>
            </p:extLst>
          </p:nvPr>
        </p:nvGraphicFramePr>
        <p:xfrm>
          <a:off x="207224" y="914588"/>
          <a:ext cx="5888776" cy="3860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21551">
                  <a:extLst>
                    <a:ext uri="{9D8B030D-6E8A-4147-A177-3AD203B41FA5}">
                      <a16:colId xmlns:a16="http://schemas.microsoft.com/office/drawing/2014/main" val="1760371963"/>
                    </a:ext>
                  </a:extLst>
                </a:gridCol>
                <a:gridCol w="4467225">
                  <a:extLst>
                    <a:ext uri="{9D8B030D-6E8A-4147-A177-3AD203B41FA5}">
                      <a16:colId xmlns:a16="http://schemas.microsoft.com/office/drawing/2014/main" val="31133085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Variables Utilized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Variable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6113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1" dirty="0"/>
                        <a:t>B</a:t>
                      </a:r>
                      <a:r>
                        <a:rPr lang="en-US" sz="1600" b="1" i="1" baseline="-25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Intercept term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822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 err="1"/>
                        <a:t>sqft_living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footage of the home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021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 of bathrooms in 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327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floors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 of floors/levels in the 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5168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overall grade given to the housing unit, based on King County grading system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568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sqft_living15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square footage of interior housing living space for the nearest 15 neighbors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1084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created by subtracting the year the home was built (</a:t>
                      </a:r>
                      <a:r>
                        <a:rPr lang="en-US" sz="1600" i="1" dirty="0" err="1"/>
                        <a:t>yr_built</a:t>
                      </a:r>
                      <a:r>
                        <a:rPr lang="en-US" sz="1600" dirty="0"/>
                        <a:t>) from 2019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18998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9351CD6-1E2E-4C46-A688-B4D2A247A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736410"/>
              </p:ext>
            </p:extLst>
          </p:nvPr>
        </p:nvGraphicFramePr>
        <p:xfrm>
          <a:off x="214313" y="5414011"/>
          <a:ext cx="5888776" cy="84218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60844">
                  <a:extLst>
                    <a:ext uri="{9D8B030D-6E8A-4147-A177-3AD203B41FA5}">
                      <a16:colId xmlns:a16="http://schemas.microsoft.com/office/drawing/2014/main" val="374892466"/>
                    </a:ext>
                  </a:extLst>
                </a:gridCol>
                <a:gridCol w="3227932">
                  <a:extLst>
                    <a:ext uri="{9D8B030D-6E8A-4147-A177-3AD203B41FA5}">
                      <a16:colId xmlns:a16="http://schemas.microsoft.com/office/drawing/2014/main" val="4154880570"/>
                    </a:ext>
                  </a:extLst>
                </a:gridCol>
              </a:tblGrid>
              <a:tr h="476426">
                <a:tc>
                  <a:txBody>
                    <a:bodyPr/>
                    <a:lstStyle/>
                    <a:p>
                      <a:r>
                        <a:rPr lang="en-US" dirty="0"/>
                        <a:t>Target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Variable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270920"/>
                  </a:ext>
                </a:extLst>
              </a:tr>
              <a:tr h="252862">
                <a:tc>
                  <a:txBody>
                    <a:bodyPr/>
                    <a:lstStyle/>
                    <a:p>
                      <a:r>
                        <a:rPr lang="en-US" b="1" dirty="0"/>
                        <a:t>price1000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price</a:t>
                      </a:r>
                      <a:r>
                        <a:rPr lang="en-US" i="0" dirty="0"/>
                        <a:t> of home divided by 1000</a:t>
                      </a:r>
                      <a:endParaRPr lang="en-US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460745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A319325-7463-8240-95E2-CCEB0BAC8F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273658"/>
              </p:ext>
            </p:extLst>
          </p:nvPr>
        </p:nvGraphicFramePr>
        <p:xfrm>
          <a:off x="6432698" y="102021"/>
          <a:ext cx="5397903" cy="66539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47803">
                  <a:extLst>
                    <a:ext uri="{9D8B030D-6E8A-4147-A177-3AD203B41FA5}">
                      <a16:colId xmlns:a16="http://schemas.microsoft.com/office/drawing/2014/main" val="4143917692"/>
                    </a:ext>
                  </a:extLst>
                </a:gridCol>
                <a:gridCol w="3450100">
                  <a:extLst>
                    <a:ext uri="{9D8B030D-6E8A-4147-A177-3AD203B41FA5}">
                      <a16:colId xmlns:a16="http://schemas.microsoft.com/office/drawing/2014/main" val="2510309538"/>
                    </a:ext>
                  </a:extLst>
                </a:gridCol>
              </a:tblGrid>
              <a:tr h="568515">
                <a:tc>
                  <a:txBody>
                    <a:bodyPr/>
                    <a:lstStyle/>
                    <a:p>
                      <a:r>
                        <a:rPr lang="en-US" sz="1600" dirty="0"/>
                        <a:t>Variables Excluded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Variable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675119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unique identified for a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1328492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dateDate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unique identified for a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165412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bedrooms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 of bedrooms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510708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sqft_livingsquare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footage of the home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813898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sqft_lotsquare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footage of the lot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260905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floorsTotal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floors (levels) in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2926329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waterfront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house which has a view to a waterfront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8796248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view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has been viewed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173860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condition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 good the condition is ( Overall )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053346"/>
                  </a:ext>
                </a:extLst>
              </a:tr>
              <a:tr h="568515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sqft_above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square footage of house apart from basement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815269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sqft_basement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square footage of the basement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925253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zip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zipcode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016623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yr_renovated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 when house was renovated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383944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dirty="0" err="1"/>
                        <a:t>lat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latitude coordinate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833097"/>
                  </a:ext>
                </a:extLst>
              </a:tr>
              <a:tr h="329140">
                <a:tc>
                  <a:txBody>
                    <a:bodyPr/>
                    <a:lstStyle/>
                    <a:p>
                      <a:r>
                        <a:rPr lang="en-US" sz="1600" b="1" dirty="0"/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longitude coordinate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9569224"/>
                  </a:ext>
                </a:extLst>
              </a:tr>
              <a:tr h="568515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sqft_lot15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square footage of the land lots of the nearest 15 neighbors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104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3077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B0780-4B88-BA4D-B51A-C1281E745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1796" y="504482"/>
            <a:ext cx="6406546" cy="724244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pPr algn="ctr"/>
            <a:r>
              <a:rPr lang="en-US" dirty="0"/>
              <a:t>Explanatory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E86B2-2BE7-CD41-86B6-750B2F021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68" y="1825625"/>
            <a:ext cx="5775158" cy="4351338"/>
          </a:xfrm>
        </p:spPr>
        <p:txBody>
          <a:bodyPr>
            <a:normAutofit/>
          </a:bodyPr>
          <a:lstStyle/>
          <a:p>
            <a:r>
              <a:rPr lang="en-US" dirty="0"/>
              <a:t>Variables with null values</a:t>
            </a:r>
          </a:p>
          <a:p>
            <a:pPr lvl="1"/>
            <a:r>
              <a:rPr lang="en-US" i="1" dirty="0"/>
              <a:t>Waterfront, yr_renovated, view, </a:t>
            </a:r>
            <a:r>
              <a:rPr lang="en-US" i="1" dirty="0" err="1"/>
              <a:t>sqft_basement</a:t>
            </a:r>
            <a:r>
              <a:rPr lang="en-US" dirty="0"/>
              <a:t>(?-&gt;null)</a:t>
            </a:r>
          </a:p>
          <a:p>
            <a:r>
              <a:rPr lang="en-US" dirty="0"/>
              <a:t>Correlation with target variable</a:t>
            </a:r>
          </a:p>
          <a:p>
            <a:pPr lvl="1"/>
            <a:r>
              <a:rPr lang="en-US" i="1" dirty="0"/>
              <a:t>Price1000</a:t>
            </a:r>
            <a:r>
              <a:rPr lang="en-US" dirty="0"/>
              <a:t> showed strong correlation with the variables </a:t>
            </a:r>
            <a:r>
              <a:rPr lang="en-US" i="1" dirty="0"/>
              <a:t>bedroom, grade, </a:t>
            </a:r>
            <a:r>
              <a:rPr lang="en-US" i="1" dirty="0" err="1"/>
              <a:t>sqft</a:t>
            </a:r>
            <a:r>
              <a:rPr lang="en-US" i="1" dirty="0"/>
              <a:t> living, bathroom</a:t>
            </a:r>
          </a:p>
          <a:p>
            <a:pPr lvl="1"/>
            <a:r>
              <a:rPr lang="en-US" dirty="0"/>
              <a:t>Low correlation with </a:t>
            </a:r>
            <a:r>
              <a:rPr lang="en-US" i="1" dirty="0"/>
              <a:t>condition</a:t>
            </a:r>
          </a:p>
          <a:p>
            <a:pPr lvl="1"/>
            <a:r>
              <a:rPr lang="en-US" dirty="0"/>
              <a:t>High level of inter correlation among explanatory variables</a:t>
            </a:r>
          </a:p>
          <a:p>
            <a:pPr lvl="2"/>
            <a:r>
              <a:rPr lang="en-US" i="1" dirty="0"/>
              <a:t>bedroom</a:t>
            </a:r>
            <a:r>
              <a:rPr lang="en-US" dirty="0"/>
              <a:t> dropped to reduce collinearity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DAEDB1-95DC-274C-8061-08226FAF1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197" y="1758489"/>
            <a:ext cx="3943489" cy="448561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2138033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8EC2F-95E8-6242-AEC5-58CAD1135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99DC6-B724-3B4B-BC17-99B36C1A9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2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62236-3070-E744-8391-1F599A6E8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3338" y="532735"/>
            <a:ext cx="6057900" cy="707688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pPr algn="ctr"/>
            <a:r>
              <a:rPr lang="en-US" dirty="0"/>
              <a:t>Linear Regression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773ED5-6A56-2E46-828A-4B58901667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0484" y="2044700"/>
            <a:ext cx="5745933" cy="34496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BB32E4-B710-824B-8361-5B67F985361D}"/>
              </a:ext>
            </a:extLst>
          </p:cNvPr>
          <p:cNvSpPr txBox="1"/>
          <p:nvPr/>
        </p:nvSpPr>
        <p:spPr>
          <a:xfrm>
            <a:off x="7429500" y="1484422"/>
            <a:ext cx="2700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Quantile-Quantile Plot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2C0E010-29A2-AC49-ABB0-A885A991C2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379000"/>
              </p:ext>
            </p:extLst>
          </p:nvPr>
        </p:nvGraphicFramePr>
        <p:xfrm>
          <a:off x="603250" y="2044700"/>
          <a:ext cx="4097338" cy="2860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43401">
                  <a:extLst>
                    <a:ext uri="{9D8B030D-6E8A-4147-A177-3AD203B41FA5}">
                      <a16:colId xmlns:a16="http://schemas.microsoft.com/office/drawing/2014/main" val="642871855"/>
                    </a:ext>
                  </a:extLst>
                </a:gridCol>
                <a:gridCol w="1653937">
                  <a:extLst>
                    <a:ext uri="{9D8B030D-6E8A-4147-A177-3AD203B41FA5}">
                      <a16:colId xmlns:a16="http://schemas.microsoft.com/office/drawing/2014/main" val="24190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 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52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Sqft_living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514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634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411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998971"/>
                  </a:ext>
                </a:extLst>
              </a:tr>
              <a:tr h="121074">
                <a:tc>
                  <a:txBody>
                    <a:bodyPr/>
                    <a:lstStyle/>
                    <a:p>
                      <a:r>
                        <a:rPr lang="en-US" dirty="0" err="1"/>
                        <a:t>Sqft_living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95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0.01***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17260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8074460-FDA6-3147-A2F7-BB45FD6DA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4025099"/>
              </p:ext>
            </p:extLst>
          </p:nvPr>
        </p:nvGraphicFramePr>
        <p:xfrm>
          <a:off x="1074738" y="5123498"/>
          <a:ext cx="299720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54150">
                  <a:extLst>
                    <a:ext uri="{9D8B030D-6E8A-4147-A177-3AD203B41FA5}">
                      <a16:colId xmlns:a16="http://schemas.microsoft.com/office/drawing/2014/main" val="971650555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2883621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R-squared: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8600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9203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C7F9-4A53-564D-A1E3-3E38ABE4D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6042" y="567400"/>
            <a:ext cx="5820759" cy="824255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r>
              <a:rPr lang="en-US" dirty="0"/>
              <a:t>       Changes to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A51A6-1DE5-AB47-AA88-110BBF118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74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4BA5D-91D4-224C-AEF4-2743DF7EC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7329" y="481674"/>
            <a:ext cx="8335359" cy="909981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r>
              <a:rPr lang="en-US" dirty="0"/>
              <a:t>Cross validation training test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96950-8D24-0D45-B7EC-905CF632B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BFE44FA-F3C1-FB4B-B262-4FFEC9B9075B}"/>
              </a:ext>
            </a:extLst>
          </p:cNvPr>
          <p:cNvSpPr txBox="1">
            <a:spLocks/>
          </p:cNvSpPr>
          <p:nvPr/>
        </p:nvSpPr>
        <p:spPr>
          <a:xfrm>
            <a:off x="8391033" y="4073133"/>
            <a:ext cx="3363309" cy="152756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/>
              <a:t>RMSE (Root Mean Square Error)</a:t>
            </a:r>
            <a:br>
              <a:rPr lang="en-US"/>
            </a:b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+- $130,000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3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6AF6D-FEE2-8A45-8013-93CE75BFC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1428" y="359608"/>
            <a:ext cx="5092096" cy="838544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pPr algn="ctr"/>
            <a:r>
              <a:rPr lang="en-US" dirty="0"/>
              <a:t>Take home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68D7E-9AA4-E647-94ED-9D53006B0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AAB3E1A-BB96-B64C-85F0-FBF697E30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3484196"/>
              </p:ext>
            </p:extLst>
          </p:nvPr>
        </p:nvGraphicFramePr>
        <p:xfrm>
          <a:off x="968622" y="1270000"/>
          <a:ext cx="10254755" cy="55880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18861">
                  <a:extLst>
                    <a:ext uri="{9D8B030D-6E8A-4147-A177-3AD203B41FA5}">
                      <a16:colId xmlns:a16="http://schemas.microsoft.com/office/drawing/2014/main" val="642871855"/>
                    </a:ext>
                  </a:extLst>
                </a:gridCol>
                <a:gridCol w="2602285">
                  <a:extLst>
                    <a:ext uri="{9D8B030D-6E8A-4147-A177-3AD203B41FA5}">
                      <a16:colId xmlns:a16="http://schemas.microsoft.com/office/drawing/2014/main" val="2688126560"/>
                    </a:ext>
                  </a:extLst>
                </a:gridCol>
                <a:gridCol w="5533609">
                  <a:extLst>
                    <a:ext uri="{9D8B030D-6E8A-4147-A177-3AD203B41FA5}">
                      <a16:colId xmlns:a16="http://schemas.microsoft.com/office/drawing/2014/main" val="24190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 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Regression 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Actions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52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sqft_living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$51.11 </a:t>
                      </a:r>
                      <a:r>
                        <a:rPr lang="en-US" dirty="0" err="1">
                          <a:effectLst/>
                        </a:rPr>
                        <a:t>Sq</a:t>
                      </a:r>
                      <a:r>
                        <a:rPr lang="en-US" dirty="0">
                          <a:effectLst/>
                        </a:rPr>
                        <a:t>/ft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utilization dead space behind closets and in between walls in the home if applicable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less intensive house additions such as patios and sunrooms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renovation of an unused basement or attic into new living space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514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bathrooms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$29,799.50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bathroom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upgrade quarter baths and half baths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possible conversion opportunities in unused areas such as the basement depending on water hook ups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634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$39,162.22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floor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not as readily modifiable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411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$89,834.20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increase of house grade in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King County grading 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more detail on composition of Kings grading system needed to definitively make recommendations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998971"/>
                  </a:ext>
                </a:extLst>
              </a:tr>
              <a:tr h="121074">
                <a:tc>
                  <a:txBody>
                    <a:bodyPr/>
                    <a:lstStyle/>
                    <a:p>
                      <a:r>
                        <a:rPr lang="en-US" dirty="0"/>
                        <a:t>sqft_living15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$54.10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square foot of neighbor’s home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encourage </a:t>
                      </a:r>
                      <a:r>
                        <a:rPr lang="en-US" i="1" dirty="0"/>
                        <a:t>sqft_living </a:t>
                      </a:r>
                      <a:r>
                        <a:rPr lang="en-US" dirty="0"/>
                        <a:t>suggestions to neighbors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95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$2,802.70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 additional year of home 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not modifiable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172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035891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{C54045EF-EE70-FF48-B19B-31E8C93D6832}tf10001119</Template>
  <TotalTime>961</TotalTime>
  <Words>472</Words>
  <Application>Microsoft Macintosh PowerPoint</Application>
  <PresentationFormat>Widescreen</PresentationFormat>
  <Paragraphs>115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Gallery</vt:lpstr>
      <vt:lpstr>PowerPoint Presentation</vt:lpstr>
      <vt:lpstr>    Model Variables</vt:lpstr>
      <vt:lpstr>Explanatory Data Analysis</vt:lpstr>
      <vt:lpstr>PowerPoint Presentation</vt:lpstr>
      <vt:lpstr>Linear Regression Model</vt:lpstr>
      <vt:lpstr>       Changes to data</vt:lpstr>
      <vt:lpstr>Cross validation training test data</vt:lpstr>
      <vt:lpstr>Take home points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pablo salcedo</dc:creator>
  <cp:lastModifiedBy>pablo salcedo</cp:lastModifiedBy>
  <cp:revision>16</cp:revision>
  <dcterms:created xsi:type="dcterms:W3CDTF">2019-05-07T19:56:24Z</dcterms:created>
  <dcterms:modified xsi:type="dcterms:W3CDTF">2019-05-08T15:17:25Z</dcterms:modified>
</cp:coreProperties>
</file>

<file path=docProps/thumbnail.jpeg>
</file>